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PT Sans Narrow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F6A36E-4ADC-4E4D-B8B7-DC34CAF8D752}">
  <a:tblStyle styleId="{1DF6A36E-4ADC-4E4D-B8B7-DC34CAF8D7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PTSansNarrow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TSansNarrow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9560f87c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9560f87c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3821697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3821697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9560f87c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9560f87c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9560f87c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9560f87c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ee53f54f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ee53f54f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95f5abe4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95f5abe4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95f5abe4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95f5abe4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24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4.png"/><Relationship Id="rId13" Type="http://schemas.openxmlformats.org/officeDocument/2006/relationships/image" Target="../media/image8.png"/><Relationship Id="rId1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roles through offline role-play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Understanding, Preventing, Responding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Ages 11-13, Ages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9884">
            <a:off x="5945999" y="1394890"/>
            <a:ext cx="2258775" cy="2199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Debrief</a:t>
            </a:r>
            <a:endParaRPr/>
          </a:p>
        </p:txBody>
      </p:sp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560350" y="1196850"/>
            <a:ext cx="4495200" cy="3360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How did you feel throughout the scenario?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Did your emotions change at any stage? How/why?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Did you identify any barriers to doing something or saying something?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If you replayed the scenario, what would you have done differently in your role?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Were there particular actions/words that made the situation worse? Why?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actions/words could have helped the situation?</a:t>
            </a:r>
            <a:endParaRPr sz="2000"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650" y="1310950"/>
            <a:ext cx="2727327" cy="265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with online</a:t>
            </a:r>
            <a:endParaRPr/>
          </a:p>
        </p:txBody>
      </p:sp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560350" y="1196850"/>
            <a:ext cx="4495200" cy="3360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Was tackling the situation face-to-face easier/harder? Why?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Was it easier to determine the emotions of others in the scenario? Did this make things better or worse?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How would you apply online strategies such as block, mute and report, and apply them to a face-to-face situation?</a:t>
            </a:r>
            <a:endParaRPr sz="2000"/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650" y="1310950"/>
            <a:ext cx="2727327" cy="265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roles through offline role-play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35-40 minutes (+ additional time for setting expectations)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Recognise and understand the roles that can exist in a cyberbullying situation.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Identify positive strategies for managing and responding to cyberbullying in different contexts.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cyberbullying, roles, instigator, bystander, target, cheerleader, stirrer, admirer, follower, joker, context, strategies.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</a:t>
            </a:r>
            <a:r>
              <a:rPr b="1" lang="en"/>
              <a:t>Cyberbullying scenarios (slides 7-8), Role cards (slide 9), Child Protection Guidance.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50" y="1044725"/>
            <a:ext cx="8023200" cy="364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are the different roles that can exist in a cyberbullying situation?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How would you define/explain these roles?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can different roles influence the behaviour of…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...a cyberbully?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...a target?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...a bystander?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contexts might also affect behaviour? (e.g. If you saw one friend bullying another friend, would this be easier/harder to tackle than if they were strangers to you?)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strategies could you use to positively affect the situation if you were…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...a cyberbully?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…a target?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...a bystander?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...a follower/admirer/cheerleader?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strategies/tools could you use to seek with bullying?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We all have a role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51" y="1422875"/>
            <a:ext cx="3534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Think about the different roles in cyberbullying.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How many different roles can you think of?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How would you define or explain those roles?</a:t>
            </a:r>
            <a:endParaRPr sz="22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274" y="727288"/>
            <a:ext cx="2908376" cy="340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1824219" y="12696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Cyberbully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Target of bullying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Bystander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Upstander (someone who stands up to the bully)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560352" y="335400"/>
            <a:ext cx="41793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would you define these roles?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6888525" y="636150"/>
            <a:ext cx="1499100" cy="3871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Cheerleader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Stirrer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Admirer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Follower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Joker 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871" y="1124150"/>
            <a:ext cx="636025" cy="5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237" y="1885450"/>
            <a:ext cx="443300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2075" y="2610050"/>
            <a:ext cx="367600" cy="39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7875" y="3338900"/>
            <a:ext cx="636025" cy="5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3820" y="473075"/>
            <a:ext cx="636025" cy="58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0187" y="1321011"/>
            <a:ext cx="443299" cy="56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23821" y="2108350"/>
            <a:ext cx="636025" cy="58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82013" y="2955524"/>
            <a:ext cx="519615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52938" y="3664755"/>
            <a:ext cx="577800" cy="522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We will be exploring a cyberbullying scenario and adopting a role.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All the communication will take place face-to-face.</a:t>
            </a:r>
            <a:endParaRPr sz="2000"/>
          </a:p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Bullying scenarios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5203350" y="3194675"/>
            <a:ext cx="3018600" cy="759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What do we need to agree before we begin?</a:t>
            </a:r>
            <a:endParaRPr sz="2000"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099" y="1148200"/>
            <a:ext cx="1774201" cy="17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Scenarios</a:t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560350" y="2747975"/>
            <a:ext cx="3595500" cy="14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 young person has recently told everyone in school that they belong to the LGBTQ+ community. Someone in their class starts to say homophobic comments towards them online...</a:t>
            </a:r>
            <a:endParaRPr sz="1000"/>
          </a:p>
        </p:txBody>
      </p:sp>
      <p:sp>
        <p:nvSpPr>
          <p:cNvPr id="130" name="Google Shape;130;p19"/>
          <p:cNvSpPr/>
          <p:nvPr/>
        </p:nvSpPr>
        <p:spPr>
          <a:xfrm>
            <a:off x="560350" y="1138600"/>
            <a:ext cx="3595500" cy="14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There is a new member of your youth group. They are quite shy and haven’t </a:t>
            </a: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revealed</a:t>
            </a: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much about themselves. One of your friends starts to pick on them online for being different...</a:t>
            </a:r>
            <a:endParaRPr sz="1000"/>
          </a:p>
        </p:txBody>
      </p:sp>
      <p:sp>
        <p:nvSpPr>
          <p:cNvPr id="131" name="Google Shape;131;p19"/>
          <p:cNvSpPr/>
          <p:nvPr/>
        </p:nvSpPr>
        <p:spPr>
          <a:xfrm>
            <a:off x="4839500" y="2747975"/>
            <a:ext cx="3595500" cy="14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There is a young person who lives close to you and enjoys sharing lots of photos and details about their life on social media. Someone keeps posting mean comments under their photos...</a:t>
            </a:r>
            <a:endParaRPr sz="1000"/>
          </a:p>
        </p:txBody>
      </p:sp>
      <p:sp>
        <p:nvSpPr>
          <p:cNvPr id="132" name="Google Shape;132;p19"/>
          <p:cNvSpPr/>
          <p:nvPr/>
        </p:nvSpPr>
        <p:spPr>
          <a:xfrm>
            <a:off x="4839500" y="1138600"/>
            <a:ext cx="3595500" cy="14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You have joined an online chat group to discuss your favourite music. Although you don’t know anyone there, it is clear that a member of the group is being targeted because of their religious views...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Scenarios</a:t>
            </a: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560350" y="2747975"/>
            <a:ext cx="3595500" cy="14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 member of your family has started responding to a politician’s tweets with unkind and threatening language. You don’t agree with the politician’s views, but...</a:t>
            </a:r>
            <a:endParaRPr sz="1000"/>
          </a:p>
        </p:txBody>
      </p:sp>
      <p:sp>
        <p:nvSpPr>
          <p:cNvPr id="139" name="Google Shape;139;p20"/>
          <p:cNvSpPr/>
          <p:nvPr/>
        </p:nvSpPr>
        <p:spPr>
          <a:xfrm>
            <a:off x="560350" y="1138600"/>
            <a:ext cx="3595500" cy="14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The leader of your online gaming group has recently started using sexist language and has threatened to kick out a female member of the group because ‘she isn’t good enough’....</a:t>
            </a:r>
            <a:endParaRPr sz="1000"/>
          </a:p>
        </p:txBody>
      </p:sp>
      <p:sp>
        <p:nvSpPr>
          <p:cNvPr id="140" name="Google Shape;140;p20"/>
          <p:cNvSpPr/>
          <p:nvPr/>
        </p:nvSpPr>
        <p:spPr>
          <a:xfrm>
            <a:off x="4839500" y="2747975"/>
            <a:ext cx="3595500" cy="14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You are fed up of the popular student at school always getting all the attention. So you set up a fake social media profile to make them look bad, and share the details in your school group chat...</a:t>
            </a:r>
            <a:endParaRPr sz="1000"/>
          </a:p>
        </p:txBody>
      </p:sp>
      <p:sp>
        <p:nvSpPr>
          <p:cNvPr id="141" name="Google Shape;141;p20"/>
          <p:cNvSpPr/>
          <p:nvPr/>
        </p:nvSpPr>
        <p:spPr>
          <a:xfrm>
            <a:off x="4839500" y="1138600"/>
            <a:ext cx="3595500" cy="147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Your best friend recently broke up with their partner. They feel upset and have started posting revealing pictures of their ex-partner to get revenge on them...</a:t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Google Shape;146;p21"/>
          <p:cNvGraphicFramePr/>
          <p:nvPr/>
        </p:nvGraphicFramePr>
        <p:xfrm>
          <a:off x="818450" y="1226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{1DF6A36E-4ADC-4E4D-B8B7-DC34CAF8D752}</a:tableStyleId>
              </a:tblPr>
              <a:tblGrid>
                <a:gridCol w="2623625"/>
                <a:gridCol w="2623625"/>
                <a:gridCol w="2623625"/>
              </a:tblGrid>
              <a:tr h="107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7" name="Google Shape;147;p21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cards</a:t>
            </a: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471" y="1468825"/>
            <a:ext cx="636025" cy="5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487" y="2616325"/>
            <a:ext cx="443300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1337" y="3739850"/>
            <a:ext cx="367600" cy="39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8962" y="3655861"/>
            <a:ext cx="443299" cy="56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2246" y="1507125"/>
            <a:ext cx="636025" cy="58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42250" y="2616324"/>
            <a:ext cx="519615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82263" y="3676630"/>
            <a:ext cx="577800" cy="52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78945" y="2547350"/>
            <a:ext cx="636025" cy="58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78950" y="1507113"/>
            <a:ext cx="636025" cy="58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1847150" y="1567375"/>
            <a:ext cx="138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Cyberbully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1847150" y="2607600"/>
            <a:ext cx="138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Target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1847150" y="3707225"/>
            <a:ext cx="138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Bystander</a:t>
            </a:r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4450725" y="1567375"/>
            <a:ext cx="138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Up</a:t>
            </a: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stander</a:t>
            </a: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4450725" y="2607600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Cheerleader</a:t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4450725" y="3707225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Stirrer</a:t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7054300" y="1567375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Admirer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7054300" y="2607600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Follower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7054300" y="3707225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Joker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